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4" r:id="rId7"/>
    <p:sldId id="262" r:id="rId8"/>
    <p:sldId id="261" r:id="rId9"/>
    <p:sldId id="263" r:id="rId10"/>
    <p:sldId id="264" r:id="rId11"/>
    <p:sldId id="265" r:id="rId12"/>
    <p:sldId id="266" r:id="rId13"/>
    <p:sldId id="275" r:id="rId14"/>
    <p:sldId id="268" r:id="rId15"/>
    <p:sldId id="269" r:id="rId16"/>
    <p:sldId id="276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4" roundtripDataSignature="AMtx7mjhUkJUlDPq4H7iA3p+bQ4my+AL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669" autoAdjust="0"/>
  </p:normalViewPr>
  <p:slideViewPr>
    <p:cSldViewPr snapToGrid="0">
      <p:cViewPr varScale="1">
        <p:scale>
          <a:sx n="122" d="100"/>
          <a:sy n="122" d="100"/>
        </p:scale>
        <p:origin x="967" y="1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Kressin" userId="bb825401f6600284" providerId="LiveId" clId="{F4D89F15-D27B-4FFD-8DDD-5956E27A96BF}"/>
    <pc:docChg chg="undo custSel addSld delSld modSld sldOrd delMainMaster">
      <pc:chgData name="Gabriel Kressin" userId="bb825401f6600284" providerId="LiveId" clId="{F4D89F15-D27B-4FFD-8DDD-5956E27A96BF}" dt="2020-10-21T09:32:01.570" v="46" actId="1076"/>
      <pc:docMkLst>
        <pc:docMk/>
      </pc:docMkLst>
      <pc:sldChg chg="modSp mod modAnim">
        <pc:chgData name="Gabriel Kressin" userId="bb825401f6600284" providerId="LiveId" clId="{F4D89F15-D27B-4FFD-8DDD-5956E27A96BF}" dt="2020-10-21T09:14:50.446" v="10" actId="255"/>
        <pc:sldMkLst>
          <pc:docMk/>
          <pc:sldMk cId="0" sldId="260"/>
        </pc:sldMkLst>
        <pc:spChg chg="mod">
          <ac:chgData name="Gabriel Kressin" userId="bb825401f6600284" providerId="LiveId" clId="{F4D89F15-D27B-4FFD-8DDD-5956E27A96BF}" dt="2020-10-21T09:14:50.446" v="10" actId="255"/>
          <ac:spMkLst>
            <pc:docMk/>
            <pc:sldMk cId="0" sldId="260"/>
            <ac:spMk id="144" creationId="{00000000-0000-0000-0000-000000000000}"/>
          </ac:spMkLst>
        </pc:spChg>
      </pc:sldChg>
      <pc:sldChg chg="ord">
        <pc:chgData name="Gabriel Kressin" userId="bb825401f6600284" providerId="LiveId" clId="{F4D89F15-D27B-4FFD-8DDD-5956E27A96BF}" dt="2020-10-21T09:14:21.394" v="1"/>
        <pc:sldMkLst>
          <pc:docMk/>
          <pc:sldMk cId="0" sldId="261"/>
        </pc:sldMkLst>
      </pc:sldChg>
      <pc:sldChg chg="addSp modSp mod modAnim">
        <pc:chgData name="Gabriel Kressin" userId="bb825401f6600284" providerId="LiveId" clId="{F4D89F15-D27B-4FFD-8DDD-5956E27A96BF}" dt="2020-10-21T09:17:50.748" v="44"/>
        <pc:sldMkLst>
          <pc:docMk/>
          <pc:sldMk cId="0" sldId="265"/>
        </pc:sldMkLst>
        <pc:spChg chg="add mod">
          <ac:chgData name="Gabriel Kressin" userId="bb825401f6600284" providerId="LiveId" clId="{F4D89F15-D27B-4FFD-8DDD-5956E27A96BF}" dt="2020-10-21T09:16:46.940" v="34" actId="1076"/>
          <ac:spMkLst>
            <pc:docMk/>
            <pc:sldMk cId="0" sldId="265"/>
            <ac:spMk id="13" creationId="{C11BD4A5-C6A2-45DB-97E7-18D2FF359B24}"/>
          </ac:spMkLst>
        </pc:spChg>
        <pc:spChg chg="add mod">
          <ac:chgData name="Gabriel Kressin" userId="bb825401f6600284" providerId="LiveId" clId="{F4D89F15-D27B-4FFD-8DDD-5956E27A96BF}" dt="2020-10-21T09:16:49.163" v="35" actId="1076"/>
          <ac:spMkLst>
            <pc:docMk/>
            <pc:sldMk cId="0" sldId="265"/>
            <ac:spMk id="15" creationId="{5489F659-4B9C-4EE1-9139-28ED1FA6CB6D}"/>
          </ac:spMkLst>
        </pc:spChg>
        <pc:spChg chg="add mod">
          <ac:chgData name="Gabriel Kressin" userId="bb825401f6600284" providerId="LiveId" clId="{F4D89F15-D27B-4FFD-8DDD-5956E27A96BF}" dt="2020-10-21T09:16:59.907" v="36" actId="1076"/>
          <ac:spMkLst>
            <pc:docMk/>
            <pc:sldMk cId="0" sldId="265"/>
            <ac:spMk id="17" creationId="{CC128B05-930E-4090-9B72-E8D5D14A8E78}"/>
          </ac:spMkLst>
        </pc:spChg>
        <pc:spChg chg="add mod">
          <ac:chgData name="Gabriel Kressin" userId="bb825401f6600284" providerId="LiveId" clId="{F4D89F15-D27B-4FFD-8DDD-5956E27A96BF}" dt="2020-10-21T09:16:36.104" v="32" actId="571"/>
          <ac:spMkLst>
            <pc:docMk/>
            <pc:sldMk cId="0" sldId="265"/>
            <ac:spMk id="18" creationId="{E88ADD9E-D753-4466-B353-83C7343FA7BC}"/>
          </ac:spMkLst>
        </pc:spChg>
        <pc:spChg chg="add mod">
          <ac:chgData name="Gabriel Kressin" userId="bb825401f6600284" providerId="LiveId" clId="{F4D89F15-D27B-4FFD-8DDD-5956E27A96BF}" dt="2020-10-21T09:16:36.104" v="32" actId="571"/>
          <ac:spMkLst>
            <pc:docMk/>
            <pc:sldMk cId="0" sldId="265"/>
            <ac:spMk id="19" creationId="{1CCDE079-C88B-42D5-84F2-DB4BB6B93F6F}"/>
          </ac:spMkLst>
        </pc:spChg>
        <pc:spChg chg="add mod">
          <ac:chgData name="Gabriel Kressin" userId="bb825401f6600284" providerId="LiveId" clId="{F4D89F15-D27B-4FFD-8DDD-5956E27A96BF}" dt="2020-10-21T09:16:36.104" v="32" actId="571"/>
          <ac:spMkLst>
            <pc:docMk/>
            <pc:sldMk cId="0" sldId="265"/>
            <ac:spMk id="20" creationId="{C52892C1-2C2C-4FA6-A2D0-D715556A923E}"/>
          </ac:spMkLst>
        </pc:spChg>
        <pc:spChg chg="add mod">
          <ac:chgData name="Gabriel Kressin" userId="bb825401f6600284" providerId="LiveId" clId="{F4D89F15-D27B-4FFD-8DDD-5956E27A96BF}" dt="2020-10-21T09:16:36.104" v="32" actId="571"/>
          <ac:spMkLst>
            <pc:docMk/>
            <pc:sldMk cId="0" sldId="265"/>
            <ac:spMk id="21" creationId="{DE6D3ADB-5C7C-49DA-AB78-5DA29B6B122C}"/>
          </ac:spMkLst>
        </pc:spChg>
        <pc:spChg chg="mod">
          <ac:chgData name="Gabriel Kressin" userId="bb825401f6600284" providerId="LiveId" clId="{F4D89F15-D27B-4FFD-8DDD-5956E27A96BF}" dt="2020-10-21T09:16:25.853" v="28" actId="1076"/>
          <ac:spMkLst>
            <pc:docMk/>
            <pc:sldMk cId="0" sldId="265"/>
            <ac:spMk id="183" creationId="{00000000-0000-0000-0000-000000000000}"/>
          </ac:spMkLst>
        </pc:spChg>
        <pc:spChg chg="mod">
          <ac:chgData name="Gabriel Kressin" userId="bb825401f6600284" providerId="LiveId" clId="{F4D89F15-D27B-4FFD-8DDD-5956E27A96BF}" dt="2020-10-21T09:16:40.070" v="33" actId="255"/>
          <ac:spMkLst>
            <pc:docMk/>
            <pc:sldMk cId="0" sldId="265"/>
            <ac:spMk id="192" creationId="{00000000-0000-0000-0000-000000000000}"/>
          </ac:spMkLst>
        </pc:spChg>
      </pc:sldChg>
      <pc:sldChg chg="modSp mod">
        <pc:chgData name="Gabriel Kressin" userId="bb825401f6600284" providerId="LiveId" clId="{F4D89F15-D27B-4FFD-8DDD-5956E27A96BF}" dt="2020-10-21T09:32:01.570" v="46" actId="1076"/>
        <pc:sldMkLst>
          <pc:docMk/>
          <pc:sldMk cId="0" sldId="267"/>
        </pc:sldMkLst>
        <pc:spChg chg="mod">
          <ac:chgData name="Gabriel Kressin" userId="bb825401f6600284" providerId="LiveId" clId="{F4D89F15-D27B-4FFD-8DDD-5956E27A96BF}" dt="2020-10-21T09:32:01.570" v="46" actId="1076"/>
          <ac:spMkLst>
            <pc:docMk/>
            <pc:sldMk cId="0" sldId="267"/>
            <ac:spMk id="214" creationId="{00000000-0000-0000-0000-000000000000}"/>
          </ac:spMkLst>
        </pc:spChg>
      </pc:sldChg>
      <pc:sldChg chg="del">
        <pc:chgData name="Gabriel Kressin" userId="bb825401f6600284" providerId="LiveId" clId="{F4D89F15-D27B-4FFD-8DDD-5956E27A96BF}" dt="2020-10-21T09:18:39.439" v="45" actId="2696"/>
        <pc:sldMkLst>
          <pc:docMk/>
          <pc:sldMk cId="0" sldId="270"/>
        </pc:sldMkLst>
      </pc:sldChg>
      <pc:sldChg chg="del">
        <pc:chgData name="Gabriel Kressin" userId="bb825401f6600284" providerId="LiveId" clId="{F4D89F15-D27B-4FFD-8DDD-5956E27A96BF}" dt="2020-10-21T09:18:39.439" v="45" actId="2696"/>
        <pc:sldMkLst>
          <pc:docMk/>
          <pc:sldMk cId="0" sldId="271"/>
        </pc:sldMkLst>
      </pc:sldChg>
      <pc:sldChg chg="del">
        <pc:chgData name="Gabriel Kressin" userId="bb825401f6600284" providerId="LiveId" clId="{F4D89F15-D27B-4FFD-8DDD-5956E27A96BF}" dt="2020-10-21T09:18:39.439" v="45" actId="2696"/>
        <pc:sldMkLst>
          <pc:docMk/>
          <pc:sldMk cId="0" sldId="272"/>
        </pc:sldMkLst>
      </pc:sldChg>
      <pc:sldChg chg="del">
        <pc:chgData name="Gabriel Kressin" userId="bb825401f6600284" providerId="LiveId" clId="{F4D89F15-D27B-4FFD-8DDD-5956E27A96BF}" dt="2020-10-21T09:18:39.439" v="45" actId="2696"/>
        <pc:sldMkLst>
          <pc:docMk/>
          <pc:sldMk cId="0" sldId="273"/>
        </pc:sldMkLst>
      </pc:sldChg>
      <pc:sldChg chg="new">
        <pc:chgData name="Gabriel Kressin" userId="bb825401f6600284" providerId="LiveId" clId="{F4D89F15-D27B-4FFD-8DDD-5956E27A96BF}" dt="2020-10-21T09:14:23.546" v="2" actId="680"/>
        <pc:sldMkLst>
          <pc:docMk/>
          <pc:sldMk cId="1214653062" sldId="274"/>
        </pc:sldMkLst>
      </pc:sldChg>
      <pc:sldMasterChg chg="del delSldLayout">
        <pc:chgData name="Gabriel Kressin" userId="bb825401f6600284" providerId="LiveId" clId="{F4D89F15-D27B-4FFD-8DDD-5956E27A96BF}" dt="2020-10-21T09:18:39.439" v="45" actId="2696"/>
        <pc:sldMasterMkLst>
          <pc:docMk/>
          <pc:sldMasterMk cId="0" sldId="2147483661"/>
        </pc:sldMasterMkLst>
        <pc:sldLayoutChg chg="del">
          <pc:chgData name="Gabriel Kressin" userId="bb825401f6600284" providerId="LiveId" clId="{F4D89F15-D27B-4FFD-8DDD-5956E27A96BF}" dt="2020-10-21T09:18:39.439" v="45" actId="2696"/>
          <pc:sldLayoutMkLst>
            <pc:docMk/>
            <pc:sldMasterMk cId="0" sldId="2147483661"/>
            <pc:sldLayoutMk cId="0" sldId="2147483662"/>
          </pc:sldLayoutMkLst>
        </pc:sldLayoutChg>
      </pc:sldMasterChg>
    </pc:docChg>
  </pc:docChgLst>
  <pc:docChgLst>
    <pc:chgData name="Gabriel Kressin" userId="bb825401f6600284" providerId="LiveId" clId="{93982C3E-5B64-4CED-ACF8-4195704343A1}"/>
    <pc:docChg chg="modSld">
      <pc:chgData name="Gabriel Kressin" userId="bb825401f6600284" providerId="LiveId" clId="{93982C3E-5B64-4CED-ACF8-4195704343A1}" dt="2020-10-21T10:13:22.062" v="24"/>
      <pc:docMkLst>
        <pc:docMk/>
      </pc:docMkLst>
      <pc:sldChg chg="modAnim">
        <pc:chgData name="Gabriel Kressin" userId="bb825401f6600284" providerId="LiveId" clId="{93982C3E-5B64-4CED-ACF8-4195704343A1}" dt="2020-10-21T10:11:45.388" v="3"/>
        <pc:sldMkLst>
          <pc:docMk/>
          <pc:sldMk cId="0" sldId="261"/>
        </pc:sldMkLst>
      </pc:sldChg>
      <pc:sldChg chg="modAnim">
        <pc:chgData name="Gabriel Kressin" userId="bb825401f6600284" providerId="LiveId" clId="{93982C3E-5B64-4CED-ACF8-4195704343A1}" dt="2020-10-21T10:13:22.062" v="24"/>
        <pc:sldMkLst>
          <pc:docMk/>
          <pc:sldMk cId="0" sldId="263"/>
        </pc:sldMkLst>
      </pc:sldChg>
      <pc:sldChg chg="modAnim">
        <pc:chgData name="Gabriel Kressin" userId="bb825401f6600284" providerId="LiveId" clId="{93982C3E-5B64-4CED-ACF8-4195704343A1}" dt="2020-10-21T10:13:04.270" v="23"/>
        <pc:sldMkLst>
          <pc:docMk/>
          <pc:sldMk cId="0" sldId="266"/>
        </pc:sldMkLst>
      </pc:sldChg>
      <pc:sldChg chg="modNotesTx">
        <pc:chgData name="Gabriel Kressin" userId="bb825401f6600284" providerId="LiveId" clId="{93982C3E-5B64-4CED-ACF8-4195704343A1}" dt="2020-10-21T10:11:31.578" v="2"/>
        <pc:sldMkLst>
          <pc:docMk/>
          <pc:sldMk cId="3216583007" sldId="275"/>
        </pc:sldMkLst>
      </pc:sldChg>
    </pc:docChg>
  </pc:docChgLst>
  <pc:docChgLst>
    <pc:chgData name="Gabriel Kressin" userId="bb825401f6600284" providerId="LiveId" clId="{B58CA803-AEEC-47AA-9B81-843962438861}"/>
    <pc:docChg chg="undo redo custSel addSld modSld">
      <pc:chgData name="Gabriel Kressin" userId="bb825401f6600284" providerId="LiveId" clId="{B58CA803-AEEC-47AA-9B81-843962438861}" dt="2020-10-28T12:40:22.773" v="532" actId="1076"/>
      <pc:docMkLst>
        <pc:docMk/>
      </pc:docMkLst>
      <pc:sldChg chg="addSp modSp mod">
        <pc:chgData name="Gabriel Kressin" userId="bb825401f6600284" providerId="LiveId" clId="{B58CA803-AEEC-47AA-9B81-843962438861}" dt="2020-10-28T12:40:22.773" v="532" actId="1076"/>
        <pc:sldMkLst>
          <pc:docMk/>
          <pc:sldMk cId="0" sldId="259"/>
        </pc:sldMkLst>
        <pc:spChg chg="add mod">
          <ac:chgData name="Gabriel Kressin" userId="bb825401f6600284" providerId="LiveId" clId="{B58CA803-AEEC-47AA-9B81-843962438861}" dt="2020-10-28T10:14:12.104" v="488" actId="1076"/>
          <ac:spMkLst>
            <pc:docMk/>
            <pc:sldMk cId="0" sldId="259"/>
            <ac:spMk id="2" creationId="{90501386-CEF6-4E9C-9079-017B176D805F}"/>
          </ac:spMkLst>
        </pc:spChg>
        <pc:spChg chg="add mod">
          <ac:chgData name="Gabriel Kressin" userId="bb825401f6600284" providerId="LiveId" clId="{B58CA803-AEEC-47AA-9B81-843962438861}" dt="2020-10-28T10:14:07.881" v="487" actId="1076"/>
          <ac:spMkLst>
            <pc:docMk/>
            <pc:sldMk cId="0" sldId="259"/>
            <ac:spMk id="3" creationId="{187C1DF3-2309-4ABE-AD2A-A685D5F131C9}"/>
          </ac:spMkLst>
        </pc:spChg>
        <pc:spChg chg="add mod">
          <ac:chgData name="Gabriel Kressin" userId="bb825401f6600284" providerId="LiveId" clId="{B58CA803-AEEC-47AA-9B81-843962438861}" dt="2020-10-28T12:40:22.773" v="532" actId="1076"/>
          <ac:spMkLst>
            <pc:docMk/>
            <pc:sldMk cId="0" sldId="259"/>
            <ac:spMk id="4" creationId="{845AC74E-E029-46A8-B399-899E9EFC663D}"/>
          </ac:spMkLst>
        </pc:spChg>
        <pc:spChg chg="add mod">
          <ac:chgData name="Gabriel Kressin" userId="bb825401f6600284" providerId="LiveId" clId="{B58CA803-AEEC-47AA-9B81-843962438861}" dt="2020-10-28T10:14:26.287" v="492" actId="207"/>
          <ac:spMkLst>
            <pc:docMk/>
            <pc:sldMk cId="0" sldId="259"/>
            <ac:spMk id="5" creationId="{AD9DC3EB-21F0-49CE-8892-6AA3BBC48FF0}"/>
          </ac:spMkLst>
        </pc:spChg>
        <pc:spChg chg="add mod">
          <ac:chgData name="Gabriel Kressin" userId="bb825401f6600284" providerId="LiveId" clId="{B58CA803-AEEC-47AA-9B81-843962438861}" dt="2020-10-28T10:14:40.941" v="495" actId="14100"/>
          <ac:spMkLst>
            <pc:docMk/>
            <pc:sldMk cId="0" sldId="259"/>
            <ac:spMk id="6" creationId="{F79A51E1-6CD6-4ACD-9405-567158D6BF8F}"/>
          </ac:spMkLst>
        </pc:spChg>
        <pc:spChg chg="add mod">
          <ac:chgData name="Gabriel Kressin" userId="bb825401f6600284" providerId="LiveId" clId="{B58CA803-AEEC-47AA-9B81-843962438861}" dt="2020-10-28T10:14:53.240" v="498" actId="20577"/>
          <ac:spMkLst>
            <pc:docMk/>
            <pc:sldMk cId="0" sldId="259"/>
            <ac:spMk id="7" creationId="{47B10FBD-3130-476E-B4AD-7AA390AC6626}"/>
          </ac:spMkLst>
        </pc:spChg>
      </pc:sldChg>
      <pc:sldChg chg="add">
        <pc:chgData name="Gabriel Kressin" userId="bb825401f6600284" providerId="LiveId" clId="{B58CA803-AEEC-47AA-9B81-843962438861}" dt="2020-10-28T10:15:11.560" v="499" actId="22"/>
        <pc:sldMkLst>
          <pc:docMk/>
          <pc:sldMk cId="434773306" sldId="27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2" name="Google Shape;1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AutoNum type="arabicPeriod"/>
            </a:pPr>
            <a:r>
              <a:rPr lang="en-US" sz="18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First of all, you will see highly controversial questions and can choose to dive deep into one: For instance “</a:t>
            </a:r>
            <a:r>
              <a:rPr lang="en-AU" sz="1800" dirty="0">
                <a:effectLst/>
              </a:rPr>
              <a:t>Should current international students be forced to stay in the US if their fall semester 2020 will be entirely held online?”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AutoNum type="arabicPeriod"/>
            </a:pPr>
            <a:r>
              <a:rPr lang="en-AU" sz="1800" dirty="0">
                <a:solidFill>
                  <a:schemeClr val="dk2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Then you’re able to position yourself on a scaling bar and furthermore write your personal explanation – why do you think so?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AutoNum type="arabicPeriod"/>
            </a:pPr>
            <a:r>
              <a:rPr lang="en-AU" sz="1800" dirty="0">
                <a:solidFill>
                  <a:schemeClr val="dk2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Afterwards, you see the distribution of every person and the respective explanations – which you then are able to sort, up and downvote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AutoNum type="arabicPeriod"/>
            </a:pPr>
            <a:r>
              <a:rPr lang="en-AU" sz="1800" dirty="0">
                <a:solidFill>
                  <a:schemeClr val="dk2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If you became really into one of the explanations, whether they agree with your viewpoint or are highly controversial </a:t>
            </a:r>
            <a:r>
              <a:rPr lang="en-AU" sz="1800" dirty="0">
                <a:solidFill>
                  <a:schemeClr val="dk2"/>
                </a:solidFill>
                <a:effectLst/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just </a:t>
            </a:r>
            <a:r>
              <a:rPr lang="en-AU" sz="1800" dirty="0">
                <a:solidFill>
                  <a:schemeClr val="dk2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request a one-on-one meeting </a:t>
            </a:r>
            <a:endParaRPr lang="en-US" sz="1800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lang="en-US" sz="1800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sz="1800" dirty="0"/>
              <a:t>What is it, that we think Vice Versa will make a difference to Twitter, Facebook and other known platforms?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lang="de-DE" sz="1800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dirty="0"/>
              <a:t>What is it, that we think Vice Versa will make a difference compared to Twitter, Facebook and other known platforms?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dirty="0"/>
              <a:t>Instead of convincing others, we want to entirely focus on explaining yourself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dirty="0"/>
              <a:t>Instead of showing content to increase view time we want to show new and insightful opinions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dirty="0"/>
              <a:t>Instead of profit through data, we want to foster democracy engagement 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Being able to express yourself while understanding others on a single platform</a:t>
            </a:r>
            <a:endParaRPr dirty="0"/>
          </a:p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96" name="Google Shape;196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AU" dirty="0"/>
              <a:t>Within the only few seconds in which our minds decide about how to solve an actual complex question,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AU" dirty="0"/>
              <a:t>we try - by integrating important elements within the use of our app - to foster an understanding culture where it is fun to detach yourself from rigid viewpoints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en-AU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AU" dirty="0"/>
              <a:t>We want to keep the user in mind that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AU" dirty="0"/>
              <a:t>people who disagreeing productively are most effective when common ground is found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AU" dirty="0"/>
              <a:t>that being wrong is sometimes good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AU" dirty="0"/>
              <a:t>that in the end, we all are human beings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AU" dirty="0"/>
              <a:t>and the one who assert have to prove. 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endParaRPr lang="en-AU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AU" dirty="0"/>
              <a:t>Within the only few seconds in which our minds decide about how to solve an actual complex question,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AU" dirty="0"/>
              <a:t>we try - by integrating important elements within the use of our app - to foster a understanding culture where it is fun to detach yourself from rigid viewpoints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en-AU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AU" dirty="0"/>
              <a:t>We want to keep the user’s mind that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AU" dirty="0"/>
              <a:t>people who disagreeing productively are most effective when common ground is found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AU" dirty="0"/>
              <a:t>that being wrong is sometimes good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AU" dirty="0"/>
              <a:t>that in the end, we all are human beings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AU" dirty="0"/>
              <a:t>and the one who assert have to prove. </a:t>
            </a:r>
          </a:p>
          <a:p>
            <a:endParaRPr lang="es-ES"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endParaRPr lang="en-AU" dirty="0"/>
          </a:p>
          <a:p>
            <a:endParaRPr lang="es-E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770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Where do we want to end with Vice Versa? 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dirty="0"/>
              <a:t>Further work on our Clickable Dummy is needed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dirty="0"/>
              <a:t>Afterwards we will find out whether our assumptions are </a:t>
            </a:r>
            <a:r>
              <a:rPr lang="en-US"/>
              <a:t>correct –by </a:t>
            </a:r>
            <a:r>
              <a:rPr lang="en-US" dirty="0"/>
              <a:t>finding high qualitative user testing groups (at Uni, Schools in cooperation with political classes, debating forums)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… All that before we go public…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once the idea and its development has found a (for us) sophisticated status, we will need help and we would like to be able to contact FB again and share our platform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18" name="Google Shape;218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think: 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“Vice Versa has potential”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people behind Vice Versa are dedicated to foster understanding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1" name="Google Shape;231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" name="Google Shape;15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7" name="Google Shape;14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https://www.flaticon.com/free-icon/global_1528621</a:t>
            </a:r>
            <a:endParaRPr/>
          </a:p>
        </p:txBody>
      </p:sp>
      <p:sp>
        <p:nvSpPr>
          <p:cNvPr id="164" name="Google Shape;164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-DE" dirty="0" err="1"/>
              <a:t>Vice</a:t>
            </a:r>
            <a:r>
              <a:rPr lang="de-DE" dirty="0"/>
              <a:t> Versa – </a:t>
            </a:r>
            <a:r>
              <a:rPr lang="de-DE" dirty="0" err="1"/>
              <a:t>foster</a:t>
            </a:r>
            <a:r>
              <a:rPr lang="de-DE" dirty="0"/>
              <a:t> </a:t>
            </a:r>
            <a:r>
              <a:rPr lang="de-DE" dirty="0" err="1"/>
              <a:t>understanding</a:t>
            </a:r>
            <a:r>
              <a:rPr lang="de-DE" dirty="0"/>
              <a:t> on a </a:t>
            </a:r>
            <a:r>
              <a:rPr lang="de-DE" dirty="0" err="1"/>
              <a:t>moderated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de-D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-DE" dirty="0" err="1"/>
              <a:t>Vice</a:t>
            </a:r>
            <a:r>
              <a:rPr lang="de-DE" dirty="0"/>
              <a:t> </a:t>
            </a:r>
            <a:r>
              <a:rPr lang="de-DE" dirty="0" err="1"/>
              <a:t>versa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app</a:t>
            </a:r>
            <a:r>
              <a:rPr lang="de-DE" dirty="0"/>
              <a:t> and </a:t>
            </a:r>
            <a:r>
              <a:rPr lang="de-DE" dirty="0" err="1"/>
              <a:t>let‘s</a:t>
            </a:r>
            <a:r>
              <a:rPr lang="de-DE" dirty="0"/>
              <a:t> jump 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core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dirty="0"/>
          </a:p>
        </p:txBody>
      </p:sp>
      <p:sp>
        <p:nvSpPr>
          <p:cNvPr id="174" name="Google Shape;17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foli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ld mit Überschrift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vertikaler Text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kaler Titel und Text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Inhal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17500" algn="l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schnitts-&#10;überschrift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wei Inhalte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leich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r Titel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mit Überschrift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www.figma.com/proto/LAD5drVI0Pyq9e1wrGXGz5/ViceVersa1.0?node-id=0%3A1&amp;scaling=min-zoom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2F2F2"/>
            </a:gs>
            <a:gs pos="50000">
              <a:schemeClr val="lt1"/>
            </a:gs>
            <a:gs pos="100000">
              <a:srgbClr val="F2F2F2"/>
            </a:gs>
          </a:gsLst>
          <a:lin ang="5400000" scaled="0"/>
        </a:gra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5129" y="1020996"/>
            <a:ext cx="5621268" cy="468321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9"/>
          <p:cNvSpPr txBox="1">
            <a:spLocks noGrp="1"/>
          </p:cNvSpPr>
          <p:nvPr>
            <p:ph type="title"/>
          </p:nvPr>
        </p:nvSpPr>
        <p:spPr>
          <a:xfrm>
            <a:off x="3970436" y="2025916"/>
            <a:ext cx="8603672" cy="203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alibri"/>
              <a:buNone/>
            </a:pPr>
            <a:r>
              <a:rPr lang="en-US" sz="9600" b="1"/>
              <a:t>Vice Versa</a:t>
            </a:r>
            <a:endParaRPr sz="9600" b="1"/>
          </a:p>
        </p:txBody>
      </p:sp>
      <p:sp>
        <p:nvSpPr>
          <p:cNvPr id="178" name="Google Shape;178;p9"/>
          <p:cNvSpPr txBox="1"/>
          <p:nvPr/>
        </p:nvSpPr>
        <p:spPr>
          <a:xfrm>
            <a:off x="5369745" y="3546106"/>
            <a:ext cx="5805054" cy="1036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Foster understanding on a moderated platform</a:t>
            </a:r>
            <a:endParaRPr sz="20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"/>
          <p:cNvSpPr/>
          <p:nvPr/>
        </p:nvSpPr>
        <p:spPr>
          <a:xfrm>
            <a:off x="5235200" y="0"/>
            <a:ext cx="69568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5110" y="760197"/>
            <a:ext cx="2475447" cy="5337652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0"/>
          <p:cNvSpPr txBox="1"/>
          <p:nvPr/>
        </p:nvSpPr>
        <p:spPr>
          <a:xfrm>
            <a:off x="5642897" y="928196"/>
            <a:ext cx="5928800" cy="5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iOS/Android App</a:t>
            </a:r>
            <a:endParaRPr sz="2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0"/>
          <p:cNvSpPr txBox="1"/>
          <p:nvPr/>
        </p:nvSpPr>
        <p:spPr>
          <a:xfrm>
            <a:off x="3478925" y="6406915"/>
            <a:ext cx="1918767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Note: Preliminary status</a:t>
            </a:r>
            <a:endParaRPr sz="1200" b="0" i="0" u="none" strike="noStrike" cap="none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0"/>
          <p:cNvSpPr txBox="1"/>
          <p:nvPr/>
        </p:nvSpPr>
        <p:spPr>
          <a:xfrm>
            <a:off x="6023897" y="2206154"/>
            <a:ext cx="59288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Questions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11BD4A5-C6A2-45DB-97E7-18D2FF359B24}"/>
              </a:ext>
            </a:extLst>
          </p:cNvPr>
          <p:cNvSpPr txBox="1"/>
          <p:nvPr/>
        </p:nvSpPr>
        <p:spPr>
          <a:xfrm>
            <a:off x="6023897" y="3032117"/>
            <a:ext cx="60971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Scale &amp; explanation</a:t>
            </a:r>
            <a:endParaRPr lang="en-US" sz="28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489F659-4B9C-4EE1-9139-28ED1FA6CB6D}"/>
              </a:ext>
            </a:extLst>
          </p:cNvPr>
          <p:cNvSpPr txBox="1"/>
          <p:nvPr/>
        </p:nvSpPr>
        <p:spPr>
          <a:xfrm>
            <a:off x="6023897" y="3857445"/>
            <a:ext cx="66651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Opinions</a:t>
            </a:r>
            <a:endParaRPr lang="en-US" sz="2800" b="0" i="0" u="none" strike="noStrike" cap="none">
              <a:solidFill>
                <a:srgbClr val="000000"/>
              </a:solidFill>
              <a:sym typeface="Arial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C128B05-930E-4090-9B72-E8D5D14A8E78}"/>
              </a:ext>
            </a:extLst>
          </p:cNvPr>
          <p:cNvSpPr txBox="1"/>
          <p:nvPr/>
        </p:nvSpPr>
        <p:spPr>
          <a:xfrm>
            <a:off x="6023897" y="4682773"/>
            <a:ext cx="69508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One-on-one meeting</a:t>
            </a:r>
            <a:endParaRPr lang="en-US" sz="28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B0E69D8-ECC8-4858-AF13-BDEBD8E04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110" y="760151"/>
            <a:ext cx="2481703" cy="533763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74916B20-D60E-49D1-A609-2ADF75538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4391" y="760151"/>
            <a:ext cx="2466038" cy="533763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6D00C40-FE21-4083-8AC5-362CBAAD05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0498" y="760151"/>
            <a:ext cx="2472097" cy="5337632"/>
          </a:xfrm>
          <a:prstGeom prst="rect">
            <a:avLst/>
          </a:prstGeom>
        </p:spPr>
      </p:pic>
      <p:pic>
        <p:nvPicPr>
          <p:cNvPr id="190" name="Google Shape;190;p1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257276" y="760085"/>
            <a:ext cx="2475433" cy="5337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0"/>
          <p:cNvPicPr preferRelativeResize="0"/>
          <p:nvPr/>
        </p:nvPicPr>
        <p:blipFill rotWithShape="1">
          <a:blip r:embed="rId8">
            <a:alphaModFix/>
          </a:blip>
          <a:srcRect l="17864" r="20613"/>
          <a:stretch/>
        </p:blipFill>
        <p:spPr>
          <a:xfrm>
            <a:off x="714226" y="427331"/>
            <a:ext cx="3586931" cy="5955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"/>
          <p:cNvSpPr/>
          <p:nvPr/>
        </p:nvSpPr>
        <p:spPr>
          <a:xfrm>
            <a:off x="7370617" y="0"/>
            <a:ext cx="4821449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1"/>
          <p:cNvSpPr txBox="1"/>
          <p:nvPr/>
        </p:nvSpPr>
        <p:spPr>
          <a:xfrm>
            <a:off x="6816941" y="935065"/>
            <a:ext cx="5928800" cy="5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Social Media</a:t>
            </a:r>
            <a:endParaRPr sz="2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1"/>
          <p:cNvSpPr txBox="1"/>
          <p:nvPr/>
        </p:nvSpPr>
        <p:spPr>
          <a:xfrm>
            <a:off x="334466" y="935065"/>
            <a:ext cx="5928800" cy="5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Vice Versa</a:t>
            </a:r>
            <a:endParaRPr sz="2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1"/>
          <p:cNvSpPr txBox="1"/>
          <p:nvPr/>
        </p:nvSpPr>
        <p:spPr>
          <a:xfrm>
            <a:off x="1088182" y="2197070"/>
            <a:ext cx="4402117" cy="5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Explaining yourself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1"/>
          <p:cNvSpPr txBox="1"/>
          <p:nvPr/>
        </p:nvSpPr>
        <p:spPr>
          <a:xfrm>
            <a:off x="7564401" y="2197070"/>
            <a:ext cx="4414630" cy="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Convincing others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1"/>
          <p:cNvSpPr txBox="1"/>
          <p:nvPr/>
        </p:nvSpPr>
        <p:spPr>
          <a:xfrm>
            <a:off x="2108935" y="3217151"/>
            <a:ext cx="2251600" cy="84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Showing new opinions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7791374" y="3321625"/>
            <a:ext cx="3962400" cy="741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Showing content to increase view time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2163440" y="4446179"/>
            <a:ext cx="2251600" cy="741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Democracy engagement</a:t>
            </a:r>
            <a:endParaRPr sz="2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8191902" y="4446180"/>
            <a:ext cx="3159628" cy="741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Profit through data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2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2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2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" grpId="0"/>
      <p:bldP spid="202" grpId="0"/>
      <p:bldP spid="203" grpId="0"/>
      <p:bldP spid="20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28FC16E5-77EB-46E4-A98D-729B27FB5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811" y="1099335"/>
            <a:ext cx="11570021" cy="442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583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3"/>
          <p:cNvSpPr/>
          <p:nvPr/>
        </p:nvSpPr>
        <p:spPr>
          <a:xfrm>
            <a:off x="3941615" y="0"/>
            <a:ext cx="4308768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57060" y="1997695"/>
            <a:ext cx="1645920" cy="164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1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31183" y="1819808"/>
            <a:ext cx="1823807" cy="1823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84094" y="1819808"/>
            <a:ext cx="1823807" cy="1823807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3"/>
          <p:cNvSpPr txBox="1"/>
          <p:nvPr/>
        </p:nvSpPr>
        <p:spPr>
          <a:xfrm>
            <a:off x="501142" y="3966364"/>
            <a:ext cx="3083888" cy="5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Clickable Dummy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13"/>
          <p:cNvSpPr txBox="1"/>
          <p:nvPr/>
        </p:nvSpPr>
        <p:spPr>
          <a:xfrm>
            <a:off x="4666704" y="3937776"/>
            <a:ext cx="2858588" cy="5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User Testing</a:t>
            </a:r>
            <a:b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and Interviews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3"/>
          <p:cNvSpPr txBox="1"/>
          <p:nvPr/>
        </p:nvSpPr>
        <p:spPr>
          <a:xfrm>
            <a:off x="8489947" y="3963402"/>
            <a:ext cx="3180146" cy="5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  <a:b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of App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7" name="Google Shape;227;p13">
            <a:hlinkClick r:id="rId4"/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427711" y="3525799"/>
            <a:ext cx="593216" cy="593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2F2F2"/>
            </a:gs>
            <a:gs pos="50000">
              <a:schemeClr val="lt1"/>
            </a:gs>
            <a:gs pos="100000">
              <a:srgbClr val="F2F2F2"/>
            </a:gs>
          </a:gsLst>
          <a:lin ang="5400000" scaled="0"/>
        </a:gra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8201" y="653851"/>
            <a:ext cx="5621268" cy="468321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4"/>
          <p:cNvSpPr txBox="1">
            <a:spLocks noGrp="1"/>
          </p:cNvSpPr>
          <p:nvPr>
            <p:ph type="title"/>
          </p:nvPr>
        </p:nvSpPr>
        <p:spPr>
          <a:xfrm>
            <a:off x="5362817" y="1658771"/>
            <a:ext cx="5805054" cy="203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alibri"/>
              <a:buNone/>
            </a:pPr>
            <a:r>
              <a:rPr lang="en-US" sz="9600" b="1"/>
              <a:t>Vice Versa</a:t>
            </a:r>
            <a:endParaRPr sz="9600" b="1"/>
          </a:p>
        </p:txBody>
      </p:sp>
      <p:sp>
        <p:nvSpPr>
          <p:cNvPr id="235" name="Google Shape;235;p14"/>
          <p:cNvSpPr txBox="1"/>
          <p:nvPr/>
        </p:nvSpPr>
        <p:spPr>
          <a:xfrm>
            <a:off x="5362817" y="3178961"/>
            <a:ext cx="5805054" cy="1036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Foster understanding on a moderated platform</a:t>
            </a:r>
            <a:endParaRPr sz="20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4"/>
          <p:cNvSpPr/>
          <p:nvPr/>
        </p:nvSpPr>
        <p:spPr>
          <a:xfrm>
            <a:off x="685799" y="4856018"/>
            <a:ext cx="10482071" cy="879697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info.viceversa@web.de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4"/>
          <p:cNvPicPr preferRelativeResize="0"/>
          <p:nvPr/>
        </p:nvPicPr>
        <p:blipFill rotWithShape="1">
          <a:blip r:embed="rId3">
            <a:alphaModFix/>
          </a:blip>
          <a:srcRect l="3841" t="2815" b="109"/>
          <a:stretch/>
        </p:blipFill>
        <p:spPr>
          <a:xfrm>
            <a:off x="6574973" y="2556170"/>
            <a:ext cx="1715932" cy="180363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3106686" y="1176874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Dominik Vinke</a:t>
            </a:r>
            <a:endParaRPr sz="24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8689436" y="3040811"/>
            <a:ext cx="2551496" cy="776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Julian Riedel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3098388" y="5123293"/>
            <a:ext cx="2771769" cy="77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Markus Scholz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4"/>
          <p:cNvPicPr preferRelativeResize="0"/>
          <p:nvPr/>
        </p:nvPicPr>
        <p:blipFill rotWithShape="1">
          <a:blip r:embed="rId4">
            <a:alphaModFix/>
          </a:blip>
          <a:srcRect l="23459" r="12479"/>
          <a:stretch/>
        </p:blipFill>
        <p:spPr>
          <a:xfrm>
            <a:off x="1056634" y="540947"/>
            <a:ext cx="1715933" cy="178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4"/>
          <p:cNvSpPr txBox="1"/>
          <p:nvPr/>
        </p:nvSpPr>
        <p:spPr>
          <a:xfrm>
            <a:off x="8689436" y="5169148"/>
            <a:ext cx="2791182" cy="680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Gabriel Kressin</a:t>
            </a:r>
            <a:endParaRPr sz="20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4"/>
          <p:cNvSpPr txBox="1"/>
          <p:nvPr/>
        </p:nvSpPr>
        <p:spPr>
          <a:xfrm>
            <a:off x="3106686" y="3199179"/>
            <a:ext cx="2900658" cy="517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Leonard Traeger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56616" y="2556170"/>
            <a:ext cx="1715933" cy="1803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4"/>
          <p:cNvPicPr preferRelativeResize="0"/>
          <p:nvPr/>
        </p:nvPicPr>
        <p:blipFill rotWithShape="1">
          <a:blip r:embed="rId6">
            <a:alphaModFix/>
          </a:blip>
          <a:srcRect r="3841"/>
          <a:stretch/>
        </p:blipFill>
        <p:spPr>
          <a:xfrm>
            <a:off x="6574972" y="540947"/>
            <a:ext cx="1715933" cy="178693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4"/>
          <p:cNvSpPr txBox="1"/>
          <p:nvPr/>
        </p:nvSpPr>
        <p:spPr>
          <a:xfrm>
            <a:off x="8689436" y="1205243"/>
            <a:ext cx="2445930" cy="45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John Brehm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Google Shape;129;p4"/>
          <p:cNvPicPr preferRelativeResize="0"/>
          <p:nvPr/>
        </p:nvPicPr>
        <p:blipFill rotWithShape="1">
          <a:blip r:embed="rId7">
            <a:alphaModFix/>
          </a:blip>
          <a:srcRect l="22039" r="14534"/>
          <a:stretch/>
        </p:blipFill>
        <p:spPr>
          <a:xfrm>
            <a:off x="1056616" y="4607704"/>
            <a:ext cx="1715940" cy="1803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" descr="Ein Bild, das Person, stehend, drinnen, Mann enthält.&#10;&#10;Automatisch generierte Beschreibung"/>
          <p:cNvPicPr preferRelativeResize="0"/>
          <p:nvPr/>
        </p:nvPicPr>
        <p:blipFill rotWithShape="1">
          <a:blip r:embed="rId8">
            <a:alphaModFix/>
          </a:blip>
          <a:srcRect l="28733" t="18874" r="36187" b="53472"/>
          <a:stretch/>
        </p:blipFill>
        <p:spPr>
          <a:xfrm>
            <a:off x="6574973" y="4607698"/>
            <a:ext cx="1715932" cy="18036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4"/>
          <p:cNvCxnSpPr/>
          <p:nvPr/>
        </p:nvCxnSpPr>
        <p:spPr>
          <a:xfrm>
            <a:off x="3231572" y="1632063"/>
            <a:ext cx="169718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2" name="Google Shape;132;p4"/>
          <p:cNvCxnSpPr/>
          <p:nvPr/>
        </p:nvCxnSpPr>
        <p:spPr>
          <a:xfrm>
            <a:off x="3231572" y="3640592"/>
            <a:ext cx="196388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" name="Google Shape;133;p4"/>
          <p:cNvCxnSpPr/>
          <p:nvPr/>
        </p:nvCxnSpPr>
        <p:spPr>
          <a:xfrm>
            <a:off x="3231572" y="5697991"/>
            <a:ext cx="169718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4" name="Google Shape;134;p4"/>
          <p:cNvCxnSpPr/>
          <p:nvPr/>
        </p:nvCxnSpPr>
        <p:spPr>
          <a:xfrm>
            <a:off x="8836038" y="5719391"/>
            <a:ext cx="173498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5" name="Google Shape;135;p4"/>
          <p:cNvCxnSpPr/>
          <p:nvPr/>
        </p:nvCxnSpPr>
        <p:spPr>
          <a:xfrm>
            <a:off x="8780620" y="3640592"/>
            <a:ext cx="153408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6" name="Google Shape;136;p4"/>
          <p:cNvCxnSpPr/>
          <p:nvPr/>
        </p:nvCxnSpPr>
        <p:spPr>
          <a:xfrm>
            <a:off x="8780620" y="1632063"/>
            <a:ext cx="138861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120;p4">
            <a:extLst>
              <a:ext uri="{FF2B5EF4-FFF2-40B4-BE49-F238E27FC236}">
                <a16:creationId xmlns:a16="http://schemas.microsoft.com/office/drawing/2014/main" id="{90501386-CEF6-4E9C-9079-017B176D805F}"/>
              </a:ext>
            </a:extLst>
          </p:cNvPr>
          <p:cNvSpPr txBox="1"/>
          <p:nvPr/>
        </p:nvSpPr>
        <p:spPr>
          <a:xfrm>
            <a:off x="3138883" y="1668630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International Management</a:t>
            </a:r>
            <a:b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Hochschule Osnabrück</a:t>
            </a:r>
            <a:b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University of Florida</a:t>
            </a:r>
            <a:endParaRPr sz="1100" b="0" i="1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20;p4">
            <a:extLst>
              <a:ext uri="{FF2B5EF4-FFF2-40B4-BE49-F238E27FC236}">
                <a16:creationId xmlns:a16="http://schemas.microsoft.com/office/drawing/2014/main" id="{187C1DF3-2309-4ABE-AD2A-A685D5F131C9}"/>
              </a:ext>
            </a:extLst>
          </p:cNvPr>
          <p:cNvSpPr txBox="1"/>
          <p:nvPr/>
        </p:nvSpPr>
        <p:spPr>
          <a:xfrm>
            <a:off x="3138883" y="3689950"/>
            <a:ext cx="2836264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Information Systems</a:t>
            </a:r>
            <a:b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Technische Hochschule Köln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University of Maryland, Baltimore County</a:t>
            </a:r>
            <a:endParaRPr sz="1100" b="0" i="1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0;p4">
            <a:extLst>
              <a:ext uri="{FF2B5EF4-FFF2-40B4-BE49-F238E27FC236}">
                <a16:creationId xmlns:a16="http://schemas.microsoft.com/office/drawing/2014/main" id="{845AC74E-E029-46A8-B399-899E9EFC663D}"/>
              </a:ext>
            </a:extLst>
          </p:cNvPr>
          <p:cNvSpPr txBox="1"/>
          <p:nvPr/>
        </p:nvSpPr>
        <p:spPr>
          <a:xfrm>
            <a:off x="3171087" y="5688961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Computer Science</a:t>
            </a:r>
            <a:b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???</a:t>
            </a:r>
            <a:endParaRPr sz="1100" b="0" i="1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20;p4">
            <a:extLst>
              <a:ext uri="{FF2B5EF4-FFF2-40B4-BE49-F238E27FC236}">
                <a16:creationId xmlns:a16="http://schemas.microsoft.com/office/drawing/2014/main" id="{AD9DC3EB-21F0-49CE-8892-6AA3BBC48FF0}"/>
              </a:ext>
            </a:extLst>
          </p:cNvPr>
          <p:cNvSpPr txBox="1"/>
          <p:nvPr/>
        </p:nvSpPr>
        <p:spPr>
          <a:xfrm>
            <a:off x="8742219" y="5754870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Computer Science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Freie Universität Berlin</a:t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Johns Hopkins University</a:t>
            </a:r>
            <a:endParaRPr sz="1100" b="0" i="1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20;p4">
            <a:extLst>
              <a:ext uri="{FF2B5EF4-FFF2-40B4-BE49-F238E27FC236}">
                <a16:creationId xmlns:a16="http://schemas.microsoft.com/office/drawing/2014/main" id="{F79A51E1-6CD6-4ACD-9405-567158D6BF8F}"/>
              </a:ext>
            </a:extLst>
          </p:cNvPr>
          <p:cNvSpPr txBox="1"/>
          <p:nvPr/>
        </p:nvSpPr>
        <p:spPr>
          <a:xfrm>
            <a:off x="8689436" y="3671749"/>
            <a:ext cx="2262099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Fine Arts</a:t>
            </a:r>
            <a:endParaRPr lang="en-US" sz="1100" i="1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de-DE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Staatliche Akademie der Bildenden Künste Karlsruhe</a:t>
            </a:r>
            <a:endParaRPr lang="en-US" sz="1100" b="0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20;p4">
            <a:extLst>
              <a:ext uri="{FF2B5EF4-FFF2-40B4-BE49-F238E27FC236}">
                <a16:creationId xmlns:a16="http://schemas.microsoft.com/office/drawing/2014/main" id="{47B10FBD-3130-476E-B4AD-7AA390AC6626}"/>
              </a:ext>
            </a:extLst>
          </p:cNvPr>
          <p:cNvSpPr txBox="1"/>
          <p:nvPr/>
        </p:nvSpPr>
        <p:spPr>
          <a:xfrm>
            <a:off x="8689436" y="1702263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Mechanical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Purdue University</a:t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1100" b="0" i="0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4773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"/>
          <p:cNvSpPr txBox="1"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do you think is one of the biggest threats to democracy?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b="17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4"/>
          <p:cNvPicPr preferRelativeResize="0"/>
          <p:nvPr/>
        </p:nvPicPr>
        <p:blipFill rotWithShape="1">
          <a:blip r:embed="rId3">
            <a:alphaModFix/>
          </a:blip>
          <a:srcRect l="3841" t="2815" b="109"/>
          <a:stretch/>
        </p:blipFill>
        <p:spPr>
          <a:xfrm>
            <a:off x="6574973" y="2556170"/>
            <a:ext cx="1715932" cy="180363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3106686" y="1176874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Dominik Vinke</a:t>
            </a:r>
            <a:endParaRPr sz="24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8689436" y="3040811"/>
            <a:ext cx="2551496" cy="776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Julian Riedel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3098388" y="5123293"/>
            <a:ext cx="2771769" cy="77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Markus Scholz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4"/>
          <p:cNvPicPr preferRelativeResize="0"/>
          <p:nvPr/>
        </p:nvPicPr>
        <p:blipFill rotWithShape="1">
          <a:blip r:embed="rId4">
            <a:alphaModFix/>
          </a:blip>
          <a:srcRect l="23459" r="12479"/>
          <a:stretch/>
        </p:blipFill>
        <p:spPr>
          <a:xfrm>
            <a:off x="1056634" y="540947"/>
            <a:ext cx="1715933" cy="178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4"/>
          <p:cNvSpPr txBox="1"/>
          <p:nvPr/>
        </p:nvSpPr>
        <p:spPr>
          <a:xfrm>
            <a:off x="8689436" y="5169148"/>
            <a:ext cx="2791182" cy="680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Gabriel Kressin</a:t>
            </a:r>
            <a:endParaRPr sz="20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4"/>
          <p:cNvSpPr txBox="1"/>
          <p:nvPr/>
        </p:nvSpPr>
        <p:spPr>
          <a:xfrm>
            <a:off x="3106686" y="3199179"/>
            <a:ext cx="2900658" cy="517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Leonard Traeger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56616" y="2556170"/>
            <a:ext cx="1715933" cy="1803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4"/>
          <p:cNvPicPr preferRelativeResize="0"/>
          <p:nvPr/>
        </p:nvPicPr>
        <p:blipFill rotWithShape="1">
          <a:blip r:embed="rId6">
            <a:alphaModFix/>
          </a:blip>
          <a:srcRect r="3841"/>
          <a:stretch/>
        </p:blipFill>
        <p:spPr>
          <a:xfrm>
            <a:off x="6574972" y="540947"/>
            <a:ext cx="1715933" cy="178693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4"/>
          <p:cNvSpPr txBox="1"/>
          <p:nvPr/>
        </p:nvSpPr>
        <p:spPr>
          <a:xfrm>
            <a:off x="8689436" y="1205243"/>
            <a:ext cx="2445930" cy="45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John Brehm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Google Shape;129;p4"/>
          <p:cNvPicPr preferRelativeResize="0"/>
          <p:nvPr/>
        </p:nvPicPr>
        <p:blipFill rotWithShape="1">
          <a:blip r:embed="rId7">
            <a:alphaModFix/>
          </a:blip>
          <a:srcRect l="22039" r="14534"/>
          <a:stretch/>
        </p:blipFill>
        <p:spPr>
          <a:xfrm>
            <a:off x="1056616" y="4607704"/>
            <a:ext cx="1715940" cy="1803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" descr="Ein Bild, das Person, stehend, drinnen, Mann enthält.&#10;&#10;Automatisch generierte Beschreibung"/>
          <p:cNvPicPr preferRelativeResize="0"/>
          <p:nvPr/>
        </p:nvPicPr>
        <p:blipFill rotWithShape="1">
          <a:blip r:embed="rId8">
            <a:alphaModFix/>
          </a:blip>
          <a:srcRect l="28733" t="18874" r="36187" b="53472"/>
          <a:stretch/>
        </p:blipFill>
        <p:spPr>
          <a:xfrm>
            <a:off x="6574973" y="4607698"/>
            <a:ext cx="1715932" cy="18036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4"/>
          <p:cNvCxnSpPr/>
          <p:nvPr/>
        </p:nvCxnSpPr>
        <p:spPr>
          <a:xfrm>
            <a:off x="3231572" y="1632063"/>
            <a:ext cx="169718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2" name="Google Shape;132;p4"/>
          <p:cNvCxnSpPr/>
          <p:nvPr/>
        </p:nvCxnSpPr>
        <p:spPr>
          <a:xfrm>
            <a:off x="3231572" y="3640592"/>
            <a:ext cx="196388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" name="Google Shape;133;p4"/>
          <p:cNvCxnSpPr/>
          <p:nvPr/>
        </p:nvCxnSpPr>
        <p:spPr>
          <a:xfrm>
            <a:off x="3231572" y="5697991"/>
            <a:ext cx="169718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4" name="Google Shape;134;p4"/>
          <p:cNvCxnSpPr/>
          <p:nvPr/>
        </p:nvCxnSpPr>
        <p:spPr>
          <a:xfrm>
            <a:off x="8836038" y="5719391"/>
            <a:ext cx="173498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5" name="Google Shape;135;p4"/>
          <p:cNvCxnSpPr/>
          <p:nvPr/>
        </p:nvCxnSpPr>
        <p:spPr>
          <a:xfrm>
            <a:off x="8780620" y="3640592"/>
            <a:ext cx="153408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6" name="Google Shape;136;p4"/>
          <p:cNvCxnSpPr/>
          <p:nvPr/>
        </p:nvCxnSpPr>
        <p:spPr>
          <a:xfrm>
            <a:off x="8780620" y="1632063"/>
            <a:ext cx="138861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120;p4">
            <a:extLst>
              <a:ext uri="{FF2B5EF4-FFF2-40B4-BE49-F238E27FC236}">
                <a16:creationId xmlns:a16="http://schemas.microsoft.com/office/drawing/2014/main" id="{90501386-CEF6-4E9C-9079-017B176D805F}"/>
              </a:ext>
            </a:extLst>
          </p:cNvPr>
          <p:cNvSpPr txBox="1"/>
          <p:nvPr/>
        </p:nvSpPr>
        <p:spPr>
          <a:xfrm>
            <a:off x="3138883" y="1668630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International Management</a:t>
            </a:r>
            <a:b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Hochschule Osnabrück</a:t>
            </a:r>
            <a:b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University of Florida</a:t>
            </a:r>
            <a:endParaRPr sz="1100" b="0" i="1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20;p4">
            <a:extLst>
              <a:ext uri="{FF2B5EF4-FFF2-40B4-BE49-F238E27FC236}">
                <a16:creationId xmlns:a16="http://schemas.microsoft.com/office/drawing/2014/main" id="{187C1DF3-2309-4ABE-AD2A-A685D5F131C9}"/>
              </a:ext>
            </a:extLst>
          </p:cNvPr>
          <p:cNvSpPr txBox="1"/>
          <p:nvPr/>
        </p:nvSpPr>
        <p:spPr>
          <a:xfrm>
            <a:off x="3138883" y="3689950"/>
            <a:ext cx="2836264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Information Systems</a:t>
            </a:r>
            <a:b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Technische Hochschule Köln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University of Maryland, Baltimore County</a:t>
            </a:r>
            <a:endParaRPr sz="1100" b="0" i="1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0;p4">
            <a:extLst>
              <a:ext uri="{FF2B5EF4-FFF2-40B4-BE49-F238E27FC236}">
                <a16:creationId xmlns:a16="http://schemas.microsoft.com/office/drawing/2014/main" id="{845AC74E-E029-46A8-B399-899E9EFC663D}"/>
              </a:ext>
            </a:extLst>
          </p:cNvPr>
          <p:cNvSpPr txBox="1"/>
          <p:nvPr/>
        </p:nvSpPr>
        <p:spPr>
          <a:xfrm>
            <a:off x="3138883" y="5729083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Computer Science</a:t>
            </a:r>
            <a:b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Missouri State University</a:t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100" b="0" i="1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20;p4">
            <a:extLst>
              <a:ext uri="{FF2B5EF4-FFF2-40B4-BE49-F238E27FC236}">
                <a16:creationId xmlns:a16="http://schemas.microsoft.com/office/drawing/2014/main" id="{AD9DC3EB-21F0-49CE-8892-6AA3BBC48FF0}"/>
              </a:ext>
            </a:extLst>
          </p:cNvPr>
          <p:cNvSpPr txBox="1"/>
          <p:nvPr/>
        </p:nvSpPr>
        <p:spPr>
          <a:xfrm>
            <a:off x="8742219" y="5754870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Computer Science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Freie Universität Berlin</a:t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Johns Hopkins University</a:t>
            </a:r>
            <a:endParaRPr sz="1100" b="0" i="1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20;p4">
            <a:extLst>
              <a:ext uri="{FF2B5EF4-FFF2-40B4-BE49-F238E27FC236}">
                <a16:creationId xmlns:a16="http://schemas.microsoft.com/office/drawing/2014/main" id="{F79A51E1-6CD6-4ACD-9405-567158D6BF8F}"/>
              </a:ext>
            </a:extLst>
          </p:cNvPr>
          <p:cNvSpPr txBox="1"/>
          <p:nvPr/>
        </p:nvSpPr>
        <p:spPr>
          <a:xfrm>
            <a:off x="8689436" y="3671749"/>
            <a:ext cx="2262099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Fine Arts</a:t>
            </a:r>
            <a:endParaRPr lang="en-US" sz="1100" i="1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de-DE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Staatliche Akademie der Bildenden Künste Karlsruhe</a:t>
            </a:r>
            <a:endParaRPr lang="en-US" sz="1100" b="0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20;p4">
            <a:extLst>
              <a:ext uri="{FF2B5EF4-FFF2-40B4-BE49-F238E27FC236}">
                <a16:creationId xmlns:a16="http://schemas.microsoft.com/office/drawing/2014/main" id="{47B10FBD-3130-476E-B4AD-7AA390AC6626}"/>
              </a:ext>
            </a:extLst>
          </p:cNvPr>
          <p:cNvSpPr txBox="1"/>
          <p:nvPr/>
        </p:nvSpPr>
        <p:spPr>
          <a:xfrm>
            <a:off x="8689436" y="1702263"/>
            <a:ext cx="2445930" cy="5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 b="0" i="0" u="none" strike="noStrike" cap="none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Mechanical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Purdue University</a:t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1100" b="0" i="0" u="none" strike="noStrike" cap="none">
              <a:solidFill>
                <a:schemeClr val="tx1">
                  <a:lumMod val="65000"/>
                  <a:lumOff val="3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5" descr="A drawing of a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r="46896"/>
          <a:stretch/>
        </p:blipFill>
        <p:spPr>
          <a:xfrm>
            <a:off x="27709" y="894227"/>
            <a:ext cx="3251939" cy="4094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5" descr="A drawing of a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51397"/>
          <a:stretch/>
        </p:blipFill>
        <p:spPr>
          <a:xfrm>
            <a:off x="8912354" y="894227"/>
            <a:ext cx="3056867" cy="4205512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 txBox="1">
            <a:spLocks noGrp="1"/>
          </p:cNvSpPr>
          <p:nvPr>
            <p:ph type="title"/>
          </p:nvPr>
        </p:nvSpPr>
        <p:spPr>
          <a:xfrm>
            <a:off x="893619" y="11512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None/>
            </a:pPr>
            <a:r>
              <a:rPr lang="en-US" sz="7200" b="1"/>
              <a:t>Polarization</a:t>
            </a:r>
            <a:endParaRPr sz="7200" b="1"/>
          </a:p>
        </p:txBody>
      </p:sp>
      <p:sp>
        <p:nvSpPr>
          <p:cNvPr id="144" name="Google Shape;144;p5"/>
          <p:cNvSpPr txBox="1">
            <a:spLocks noGrp="1"/>
          </p:cNvSpPr>
          <p:nvPr>
            <p:ph type="body" idx="1"/>
          </p:nvPr>
        </p:nvSpPr>
        <p:spPr>
          <a:xfrm>
            <a:off x="893619" y="3101283"/>
            <a:ext cx="10515600" cy="2883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600"/>
              <a:t>Debate identities rather than ideas</a:t>
            </a:r>
          </a:p>
          <a:p>
            <a:pPr marL="0" indent="0" algn="ctr">
              <a:lnSpc>
                <a:spcPct val="200000"/>
              </a:lnSpc>
              <a:buSzPts val="2400"/>
              <a:buNone/>
            </a:pPr>
            <a:r>
              <a:rPr lang="en-US" sz="2600"/>
              <a:t>No common ground</a:t>
            </a:r>
            <a:endParaRPr sz="2600"/>
          </a:p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600"/>
              <a:t>No understanding of other side</a:t>
            </a:r>
            <a:endParaRPr sz="2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E0AE34-48DB-49EF-8D90-91C3371AE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DFCB7B-C892-422D-8819-3FD838C81F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53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58" name="Google Shape;158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59" name="Google Shape;159;p7" descr="Kostenloses Stock Foto zu alltägliche menschen, beschäftigt, bevölkeru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-314963"/>
            <a:ext cx="12190412" cy="748792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7"/>
          <p:cNvSpPr txBox="1"/>
          <p:nvPr/>
        </p:nvSpPr>
        <p:spPr>
          <a:xfrm>
            <a:off x="1081500" y="2237550"/>
            <a:ext cx="10029000" cy="23829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believe, understanding the other side,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highly beneficial to democracy and society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6" descr="Harvey Balls 55%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456" y="786276"/>
            <a:ext cx="5285446" cy="528544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6"/>
          <p:cNvSpPr txBox="1"/>
          <p:nvPr/>
        </p:nvSpPr>
        <p:spPr>
          <a:xfrm>
            <a:off x="5974492" y="4151566"/>
            <a:ext cx="559405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feel misunderstood in political debates</a:t>
            </a:r>
            <a:r>
              <a:rPr lang="en-US" sz="2400" b="0" i="0" u="none" strike="noStrike" cap="none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6"/>
          <p:cNvSpPr txBox="1">
            <a:spLocks noGrp="1"/>
          </p:cNvSpPr>
          <p:nvPr>
            <p:ph type="body" idx="1"/>
          </p:nvPr>
        </p:nvSpPr>
        <p:spPr>
          <a:xfrm>
            <a:off x="5974492" y="1637268"/>
            <a:ext cx="5285446" cy="226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</a:pPr>
            <a:r>
              <a:rPr lang="en-US" sz="11500"/>
              <a:t>&gt;50%</a:t>
            </a:r>
            <a:endParaRPr sz="11500"/>
          </a:p>
        </p:txBody>
      </p:sp>
      <p:sp>
        <p:nvSpPr>
          <p:cNvPr id="152" name="Google Shape;152;p6"/>
          <p:cNvSpPr/>
          <p:nvPr/>
        </p:nvSpPr>
        <p:spPr>
          <a:xfrm>
            <a:off x="9028498" y="6462300"/>
            <a:ext cx="2858702" cy="234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baseline="30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en-US" sz="12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Feedback from ViceVersa user survey </a:t>
            </a:r>
            <a:r>
              <a:rPr lang="en-US" sz="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(n=28)</a:t>
            </a:r>
            <a:endParaRPr sz="1200" b="0" i="0" u="none" strike="noStrike" cap="none" baseline="300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8" descr="Gruppenbrainstorm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04555" y="1448573"/>
            <a:ext cx="2518556" cy="251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8" descr="Teleskop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03496" y="1448573"/>
            <a:ext cx="2518556" cy="251855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8"/>
          <p:cNvSpPr txBox="1">
            <a:spLocks noGrp="1"/>
          </p:cNvSpPr>
          <p:nvPr>
            <p:ph type="body" idx="1"/>
          </p:nvPr>
        </p:nvSpPr>
        <p:spPr>
          <a:xfrm>
            <a:off x="1204555" y="4342482"/>
            <a:ext cx="2516786" cy="1648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Platform for mutual exchange</a:t>
            </a:r>
            <a:endParaRPr/>
          </a:p>
        </p:txBody>
      </p:sp>
      <p:sp>
        <p:nvSpPr>
          <p:cNvPr id="169" name="Google Shape;169;p8"/>
          <p:cNvSpPr txBox="1"/>
          <p:nvPr/>
        </p:nvSpPr>
        <p:spPr>
          <a:xfrm>
            <a:off x="4642367" y="4133207"/>
            <a:ext cx="2907265" cy="2303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 own </a:t>
            </a:r>
            <a:b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understand </a:t>
            </a:r>
            <a:b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other experiences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02437" y="1448573"/>
            <a:ext cx="2518556" cy="251855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8"/>
          <p:cNvSpPr txBox="1"/>
          <p:nvPr/>
        </p:nvSpPr>
        <p:spPr>
          <a:xfrm>
            <a:off x="8144774" y="4342482"/>
            <a:ext cx="3433881" cy="1326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Potential to</a:t>
            </a:r>
            <a:b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reach many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833</Words>
  <Application>Microsoft Office PowerPoint</Application>
  <PresentationFormat>Breitbild</PresentationFormat>
  <Paragraphs>116</Paragraphs>
  <Slides>16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</vt:lpstr>
      <vt:lpstr>PowerPoint-Präsentation</vt:lpstr>
      <vt:lpstr>What do you think is one of the biggest threats to democracy?</vt:lpstr>
      <vt:lpstr>PowerPoint-Präsentation</vt:lpstr>
      <vt:lpstr>PowerPoint-Präsentation</vt:lpstr>
      <vt:lpstr>Polarization</vt:lpstr>
      <vt:lpstr>PowerPoint-Präsentation</vt:lpstr>
      <vt:lpstr>PowerPoint-Präsentation</vt:lpstr>
      <vt:lpstr>PowerPoint-Präsentation</vt:lpstr>
      <vt:lpstr>PowerPoint-Präsentation</vt:lpstr>
      <vt:lpstr>Vice Versa</vt:lpstr>
      <vt:lpstr>PowerPoint-Präsentation</vt:lpstr>
      <vt:lpstr>PowerPoint-Präsentation</vt:lpstr>
      <vt:lpstr>PowerPoint-Präsentation</vt:lpstr>
      <vt:lpstr>PowerPoint-Präsentation</vt:lpstr>
      <vt:lpstr>Vice Versa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Leonard Traeger (ltraeger)</dc:creator>
  <cp:lastModifiedBy>x6g4XZSmwEVFJ88H</cp:lastModifiedBy>
  <cp:revision>11</cp:revision>
  <dcterms:created xsi:type="dcterms:W3CDTF">2020-10-21T09:47:09Z</dcterms:created>
  <dcterms:modified xsi:type="dcterms:W3CDTF">2020-10-28T12:40:24Z</dcterms:modified>
</cp:coreProperties>
</file>